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Montserrat Black"/>
      <p:bold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Black-bold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Black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bfda3bb64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bfda3bb64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bfda3bb64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bfda3bb6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bfda3bb6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bfda3bb64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bfda3bb64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bfda3bb64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bfda3bb64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bfda3bb64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bfda3bb64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cbfda3bb64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bfda3bb64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bfda3bb64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cbfda3bb64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bfda3bb64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bfda3bb64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cbfda3bb64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bfda3bb64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bfda3bb64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cbfda3bb64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bfda3bb64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bfda3bb64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cbfda3bb64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bfda3bb64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bfda3bb64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cbfda3bb64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e7596ea0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e7596ea0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ce7596ea0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e7596ea0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e7596ea0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ce7596ea0f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ce7596ea0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ce7596ea0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ce7596ea0f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e7596ea0f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e7596ea0f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ce7596ea0f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c4dc770c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c4dc770c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5c4dc770c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c6c89a4a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c6c89a4a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c6c89a4ae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bfda3bb6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bfda3bb6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cbfda3bb64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bfda3bb6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bfda3bb6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cbfda3bb6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bfda3bb64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bfda3bb64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cbfda3bb64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7c3018906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7c3018906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c7c3018906_0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7c3018906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7c3018906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</p:txBody>
      </p:sp>
      <p:sp>
        <p:nvSpPr>
          <p:cNvPr id="352" name="Google Shape;352;gc7c3018906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7c3018906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7c3018906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7c3018906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ior, ordenador, portátil, sentado&#10;&#10;&#10;&#10;Descripción generada automáticamente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55410" y="3767462"/>
            <a:ext cx="5207590" cy="264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1031" y="1342114"/>
            <a:ext cx="5681219" cy="373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219" y="2412669"/>
            <a:ext cx="10629900" cy="44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/>
        </p:nvSpPr>
        <p:spPr>
          <a:xfrm>
            <a:off x="1279295" y="3231935"/>
            <a:ext cx="4964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4600"/>
              <a:buFont typeface="Montserrat"/>
              <a:buNone/>
            </a:pPr>
            <a:r>
              <a:t/>
            </a:r>
            <a:endParaRPr b="1" i="0" sz="4600" u="none" cap="none" strike="noStrike">
              <a:solidFill>
                <a:srgbClr val="7C7C7C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21" name="Google Shape;21;p2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2"/>
          <p:cNvSpPr txBox="1"/>
          <p:nvPr>
            <p:ph type="title"/>
          </p:nvPr>
        </p:nvSpPr>
        <p:spPr>
          <a:xfrm>
            <a:off x="1177153" y="2474118"/>
            <a:ext cx="49644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4400"/>
              <a:buFont typeface="Montserrat"/>
              <a:buNone/>
              <a:defRPr b="0" i="0" sz="44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" type="body"/>
          </p:nvPr>
        </p:nvSpPr>
        <p:spPr>
          <a:xfrm>
            <a:off x="1177925" y="3148108"/>
            <a:ext cx="49641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400"/>
              <a:buNone/>
              <a:defRPr b="1" i="0" sz="4400">
                <a:solidFill>
                  <a:srgbClr val="7C7C7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" name="Google Shape;2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050" y="567510"/>
            <a:ext cx="2933700" cy="81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-A-black">
  <p:cSld name="Contenido-A-blac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182" y="-157428"/>
            <a:ext cx="11136781" cy="6936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1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129" name="Google Shape;129;p11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1"/>
          <p:cNvSpPr/>
          <p:nvPr/>
        </p:nvSpPr>
        <p:spPr>
          <a:xfrm>
            <a:off x="1069611" y="111800"/>
            <a:ext cx="1204500" cy="53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7" name="Google Shape;1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50" y="230725"/>
            <a:ext cx="1118649" cy="3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-A2-black">
  <p:cSld name="Contenido-A2-blac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416" y="-156305"/>
            <a:ext cx="11050680" cy="7165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2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142" name="Google Shape;142;p12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2"/>
          <p:cNvSpPr/>
          <p:nvPr/>
        </p:nvSpPr>
        <p:spPr>
          <a:xfrm>
            <a:off x="1069611" y="111800"/>
            <a:ext cx="1204500" cy="53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0" name="Google Shape;1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50" y="230725"/>
            <a:ext cx="1118649" cy="3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ido-B-black">
  <p:cSld name="1_Contenido-B-blac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432" y="48126"/>
            <a:ext cx="12024359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3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155" name="Google Shape;155;p13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3"/>
          <p:cNvSpPr/>
          <p:nvPr/>
        </p:nvSpPr>
        <p:spPr>
          <a:xfrm>
            <a:off x="1003611" y="111800"/>
            <a:ext cx="1491000" cy="53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3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3" name="Google Shape;1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50" y="230725"/>
            <a:ext cx="1118649" cy="3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-C">
  <p:cSld name="Contenido-C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4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166" name="Google Shape;166;p14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4"/>
          <p:cNvSpPr/>
          <p:nvPr/>
        </p:nvSpPr>
        <p:spPr>
          <a:xfrm>
            <a:off x="0" y="0"/>
            <a:ext cx="4895400" cy="6858000"/>
          </a:xfrm>
          <a:prstGeom prst="rect">
            <a:avLst/>
          </a:prstGeom>
          <a:solidFill>
            <a:srgbClr val="E86A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4"/>
          <p:cNvSpPr txBox="1"/>
          <p:nvPr>
            <p:ph idx="1" type="body"/>
          </p:nvPr>
        </p:nvSpPr>
        <p:spPr>
          <a:xfrm>
            <a:off x="5458880" y="914642"/>
            <a:ext cx="61365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800"/>
              <a:buNone/>
              <a:defRPr b="1" i="0" sz="2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4"/>
          <p:cNvSpPr txBox="1"/>
          <p:nvPr>
            <p:ph idx="2" type="body"/>
          </p:nvPr>
        </p:nvSpPr>
        <p:spPr>
          <a:xfrm>
            <a:off x="5458570" y="1693296"/>
            <a:ext cx="64755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000"/>
              <a:buNone/>
              <a:defRPr b="0" i="0" sz="2000">
                <a:solidFill>
                  <a:srgbClr val="7C7C7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14"/>
          <p:cNvSpPr txBox="1"/>
          <p:nvPr>
            <p:ph idx="3" type="body"/>
          </p:nvPr>
        </p:nvSpPr>
        <p:spPr>
          <a:xfrm>
            <a:off x="920517" y="1693296"/>
            <a:ext cx="30543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AF7D"/>
              </a:buClr>
              <a:buSzPts val="2800"/>
              <a:buNone/>
              <a:defRPr>
                <a:solidFill>
                  <a:srgbClr val="F6AF7D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5" name="Google Shape;1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ido-C-black">
  <p:cSld name="1_Contenido-C-blac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4871612" y="0"/>
            <a:ext cx="7320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15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179" name="Google Shape;179;p15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5"/>
          <p:cNvSpPr/>
          <p:nvPr/>
        </p:nvSpPr>
        <p:spPr>
          <a:xfrm>
            <a:off x="0" y="0"/>
            <a:ext cx="4895400" cy="6858000"/>
          </a:xfrm>
          <a:prstGeom prst="rect">
            <a:avLst/>
          </a:prstGeom>
          <a:solidFill>
            <a:srgbClr val="E86A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5"/>
          <p:cNvSpPr txBox="1"/>
          <p:nvPr>
            <p:ph idx="1" type="body"/>
          </p:nvPr>
        </p:nvSpPr>
        <p:spPr>
          <a:xfrm>
            <a:off x="5458880" y="914642"/>
            <a:ext cx="61365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5"/>
          <p:cNvSpPr txBox="1"/>
          <p:nvPr>
            <p:ph idx="2" type="body"/>
          </p:nvPr>
        </p:nvSpPr>
        <p:spPr>
          <a:xfrm>
            <a:off x="5458570" y="1693296"/>
            <a:ext cx="64755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5"/>
          <p:cNvSpPr txBox="1"/>
          <p:nvPr>
            <p:ph idx="3" type="body"/>
          </p:nvPr>
        </p:nvSpPr>
        <p:spPr>
          <a:xfrm>
            <a:off x="920517" y="1693296"/>
            <a:ext cx="30543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AF7D"/>
              </a:buClr>
              <a:buSzPts val="2800"/>
              <a:buNone/>
              <a:defRPr>
                <a:solidFill>
                  <a:srgbClr val="F6AF7D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8" name="Google Shape;1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-1">
  <p:cSld name="Portadilla-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portátil, interior, ordenador, sentado&#10;&#10;Descripción generada automáticamente" id="190" name="Google Shape;19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192" name="Google Shape;192;p16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7" name="Google Shape;1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2280459"/>
            <a:ext cx="6248399" cy="420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 txBox="1"/>
          <p:nvPr>
            <p:ph idx="1" type="body"/>
          </p:nvPr>
        </p:nvSpPr>
        <p:spPr>
          <a:xfrm>
            <a:off x="8178062" y="3590942"/>
            <a:ext cx="3756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0" i="0" sz="4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16"/>
          <p:cNvSpPr txBox="1"/>
          <p:nvPr>
            <p:ph idx="2" type="body"/>
          </p:nvPr>
        </p:nvSpPr>
        <p:spPr>
          <a:xfrm>
            <a:off x="8178062" y="4383104"/>
            <a:ext cx="3756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1" i="0" sz="4800">
                <a:solidFill>
                  <a:srgbClr val="7C7C7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0" name="Google Shape;2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-2">
  <p:cSld name="Portadilla-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persona, interior, sujetando&#10;&#10;&#10;&#10;Descripción generada automáticamente" id="202" name="Google Shape;20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1999" cy="698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344" y="271864"/>
            <a:ext cx="5810654" cy="457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 txBox="1"/>
          <p:nvPr>
            <p:ph idx="1" type="body"/>
          </p:nvPr>
        </p:nvSpPr>
        <p:spPr>
          <a:xfrm>
            <a:off x="8015389" y="1615096"/>
            <a:ext cx="394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0" i="0" sz="4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17"/>
          <p:cNvSpPr txBox="1"/>
          <p:nvPr>
            <p:ph idx="2" type="body"/>
          </p:nvPr>
        </p:nvSpPr>
        <p:spPr>
          <a:xfrm>
            <a:off x="8015389" y="2373549"/>
            <a:ext cx="39687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1" i="0" sz="4800">
                <a:solidFill>
                  <a:srgbClr val="7C7C7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207" name="Google Shape;207;p17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2" name="Google Shape;2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-4">
  <p:cSld name="Portadilla-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ior, portátil, ordenador, sentado&#10;&#10;Descripción generada automáticamente" id="214" name="Google Shape;21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2161" y="1515291"/>
            <a:ext cx="6859838" cy="467915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/>
          <p:nvPr>
            <p:ph idx="1" type="body"/>
          </p:nvPr>
        </p:nvSpPr>
        <p:spPr>
          <a:xfrm>
            <a:off x="8015389" y="3049773"/>
            <a:ext cx="394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0" i="0" sz="4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2" type="body"/>
          </p:nvPr>
        </p:nvSpPr>
        <p:spPr>
          <a:xfrm>
            <a:off x="8015389" y="3808226"/>
            <a:ext cx="39687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1" i="0" sz="4800">
                <a:solidFill>
                  <a:srgbClr val="7C7C7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18" name="Google Shape;218;p18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219" name="Google Shape;219;p18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4" name="Google Shape;2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-5">
  <p:cSld name="Portadilla-5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ior, sentado, portátil, mesa&#10;&#10;Descripción generada automáticamente" id="226" name="Google Shape;22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8733" y="1582787"/>
            <a:ext cx="5523264" cy="46116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9"/>
          <p:cNvSpPr txBox="1"/>
          <p:nvPr>
            <p:ph idx="1" type="body"/>
          </p:nvPr>
        </p:nvSpPr>
        <p:spPr>
          <a:xfrm>
            <a:off x="8015389" y="3049773"/>
            <a:ext cx="394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0" i="0" sz="4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19"/>
          <p:cNvSpPr txBox="1"/>
          <p:nvPr>
            <p:ph idx="2" type="body"/>
          </p:nvPr>
        </p:nvSpPr>
        <p:spPr>
          <a:xfrm>
            <a:off x="8015389" y="3808226"/>
            <a:ext cx="39687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1" i="0" sz="4800">
                <a:solidFill>
                  <a:srgbClr val="7C7C7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30" name="Google Shape;230;p19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231" name="Google Shape;231;p19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6" name="Google Shape;2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-6">
  <p:cSld name="Portadilla-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pared, interior&#10;&#10;Descripción generada automáticamente" id="238" name="Google Shape;2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8733" y="746764"/>
            <a:ext cx="5523264" cy="461165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8015389" y="2213750"/>
            <a:ext cx="394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0" i="0" sz="4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idx="2" type="body"/>
          </p:nvPr>
        </p:nvSpPr>
        <p:spPr>
          <a:xfrm>
            <a:off x="8015389" y="2972203"/>
            <a:ext cx="39687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1" i="0" sz="4800">
                <a:solidFill>
                  <a:srgbClr val="7C7C7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42" name="Google Shape;242;p20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243" name="Google Shape;243;p20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8" name="Google Shape;2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-3">
  <p:cSld name="Portadilla-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pared, interior&#10;&#10;Descripción generada automáticamente"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43" y="0"/>
            <a:ext cx="1219254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1372" y="1494106"/>
            <a:ext cx="6190627" cy="442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015389" y="3049773"/>
            <a:ext cx="394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0" i="0" sz="4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8015389" y="3808226"/>
            <a:ext cx="39687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1" i="0" sz="4800">
                <a:solidFill>
                  <a:srgbClr val="7C7C7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4" name="Google Shape;34;p3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35" name="Google Shape;35;p3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" name="Google Shape;4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-7">
  <p:cSld name="Portadilla-7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046" y="2390883"/>
            <a:ext cx="5947954" cy="425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8015389" y="3729041"/>
            <a:ext cx="394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0" i="0" sz="4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2" type="body"/>
          </p:nvPr>
        </p:nvSpPr>
        <p:spPr>
          <a:xfrm>
            <a:off x="8015389" y="4487494"/>
            <a:ext cx="39687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1" i="0" sz="4800">
                <a:solidFill>
                  <a:srgbClr val="7C7C7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54" name="Google Shape;254;p21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255" name="Google Shape;255;p21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0" name="Google Shape;2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-F">
  <p:cSld name="Contenido-F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150" y="4524816"/>
            <a:ext cx="10625559" cy="2356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2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264" name="Google Shape;264;p22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3231356" y="2298700"/>
            <a:ext cx="5729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400"/>
              <a:buNone/>
              <a:defRPr b="1" i="0" sz="44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22"/>
          <p:cNvSpPr txBox="1"/>
          <p:nvPr>
            <p:ph idx="2" type="body"/>
          </p:nvPr>
        </p:nvSpPr>
        <p:spPr>
          <a:xfrm>
            <a:off x="443010" y="6161975"/>
            <a:ext cx="3775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AF7D"/>
              </a:buClr>
              <a:buSzPts val="1600"/>
              <a:buNone/>
              <a:defRPr b="0" i="0" sz="1600">
                <a:solidFill>
                  <a:srgbClr val="F6AF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22"/>
          <p:cNvSpPr txBox="1"/>
          <p:nvPr>
            <p:ph idx="3" type="body"/>
          </p:nvPr>
        </p:nvSpPr>
        <p:spPr>
          <a:xfrm>
            <a:off x="443010" y="5077297"/>
            <a:ext cx="3540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i="0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22"/>
          <p:cNvSpPr txBox="1"/>
          <p:nvPr>
            <p:ph idx="4" type="body"/>
          </p:nvPr>
        </p:nvSpPr>
        <p:spPr>
          <a:xfrm>
            <a:off x="443010" y="5372235"/>
            <a:ext cx="3540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22"/>
          <p:cNvSpPr txBox="1"/>
          <p:nvPr>
            <p:ph idx="5" type="body"/>
          </p:nvPr>
        </p:nvSpPr>
        <p:spPr>
          <a:xfrm>
            <a:off x="443010" y="5650399"/>
            <a:ext cx="35406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4" name="Google Shape;2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75" y="224688"/>
            <a:ext cx="1118649" cy="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78" name="Google Shape;278;p2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9" name="Google Shape;279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2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6" name="Google Shape;286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-8">
  <p:cSld name="Portadilla-3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b="7778" l="0" r="0" t="7769"/>
          <a:stretch/>
        </p:blipFill>
        <p:spPr>
          <a:xfrm>
            <a:off x="-543" y="0"/>
            <a:ext cx="12192543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1372" y="1494106"/>
            <a:ext cx="6190627" cy="442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/>
          <p:nvPr>
            <p:ph idx="1" type="body"/>
          </p:nvPr>
        </p:nvSpPr>
        <p:spPr>
          <a:xfrm>
            <a:off x="8015389" y="3049773"/>
            <a:ext cx="394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0" i="0" sz="4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2" type="body"/>
          </p:nvPr>
        </p:nvSpPr>
        <p:spPr>
          <a:xfrm>
            <a:off x="8015389" y="3808226"/>
            <a:ext cx="39687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  <a:defRPr b="1" i="0" sz="4800">
                <a:solidFill>
                  <a:srgbClr val="7C7C7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6" name="Google Shape;46;p4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47" name="Google Shape;47;p4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" name="Google Shape;5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50" y="222350"/>
            <a:ext cx="1134700" cy="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-A">
  <p:cSld name="Contenido-A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4811" y="-158102"/>
            <a:ext cx="11140151" cy="6938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5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56" name="Google Shape;56;p5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5"/>
          <p:cNvSpPr/>
          <p:nvPr/>
        </p:nvSpPr>
        <p:spPr>
          <a:xfrm>
            <a:off x="1066800" y="111800"/>
            <a:ext cx="11982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800"/>
              <a:buNone/>
              <a:defRPr b="1" i="0" sz="2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000"/>
              <a:buNone/>
              <a:defRPr b="0" i="0" sz="2000">
                <a:solidFill>
                  <a:srgbClr val="7C7C7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4" name="Google Shape;6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75" y="224688"/>
            <a:ext cx="1118649" cy="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-B">
  <p:cSld name="Contenido-B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4281" y="58134"/>
            <a:ext cx="958977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6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68" name="Google Shape;68;p6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6"/>
          <p:cNvSpPr/>
          <p:nvPr/>
        </p:nvSpPr>
        <p:spPr>
          <a:xfrm>
            <a:off x="1003611" y="111800"/>
            <a:ext cx="14910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800"/>
              <a:buNone/>
              <a:defRPr b="1" i="0" sz="2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000"/>
              <a:buNone/>
              <a:defRPr b="0" i="0" sz="2000">
                <a:solidFill>
                  <a:srgbClr val="7C7C7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6" name="Google Shape;7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75" y="224688"/>
            <a:ext cx="1118649" cy="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-A3">
  <p:cSld name="Contenido-A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235" y="-158102"/>
            <a:ext cx="11075990" cy="7181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7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80" name="Google Shape;80;p7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7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800"/>
              <a:buNone/>
              <a:defRPr b="1" i="0" sz="2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000"/>
              <a:buNone/>
              <a:defRPr b="0" i="0" sz="2000">
                <a:solidFill>
                  <a:srgbClr val="7C7C7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-D">
  <p:cSld name="Contenido-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8"/>
          <p:cNvPicPr preferRelativeResize="0"/>
          <p:nvPr/>
        </p:nvPicPr>
        <p:blipFill/>
        <p:spPr>
          <a:xfrm>
            <a:off x="5702300" y="-25401"/>
            <a:ext cx="11652900" cy="688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3883" y="1434"/>
            <a:ext cx="9148631" cy="673485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/>
          <p:nvPr/>
        </p:nvSpPr>
        <p:spPr>
          <a:xfrm>
            <a:off x="958850" y="279400"/>
            <a:ext cx="1542300" cy="36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800"/>
              <a:buNone/>
              <a:defRPr b="1" i="0" sz="2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2" type="body"/>
          </p:nvPr>
        </p:nvSpPr>
        <p:spPr>
          <a:xfrm>
            <a:off x="1003301" y="1693296"/>
            <a:ext cx="72771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000"/>
              <a:buNone/>
              <a:defRPr b="0" i="0" sz="2000">
                <a:solidFill>
                  <a:srgbClr val="7C7C7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94" name="Google Shape;94;p8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9" name="Google Shape;9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75" y="224688"/>
            <a:ext cx="1118649" cy="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ortada">
  <p:cSld name="1_Portada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/>
        </p:nvSpPr>
        <p:spPr>
          <a:xfrm>
            <a:off x="0" y="0"/>
            <a:ext cx="12260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interior, ordenador, portátil, sentado&#10;&#10;&#10;&#10;Descripción generada automáticamente" id="102" name="Google Shape;10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55410" y="3767462"/>
            <a:ext cx="5207590" cy="264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219" y="2406485"/>
            <a:ext cx="10642601" cy="44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1031" y="1342114"/>
            <a:ext cx="5681219" cy="37319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 txBox="1"/>
          <p:nvPr/>
        </p:nvSpPr>
        <p:spPr>
          <a:xfrm>
            <a:off x="1279295" y="3231935"/>
            <a:ext cx="4964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4600"/>
              <a:buFont typeface="Montserrat"/>
              <a:buNone/>
            </a:pPr>
            <a:r>
              <a:t/>
            </a:r>
            <a:endParaRPr b="1" i="0" sz="4600" u="none" cap="none" strike="noStrike">
              <a:solidFill>
                <a:srgbClr val="7C7C7C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06" name="Google Shape;106;p9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107" name="Google Shape;107;p9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9"/>
          <p:cNvSpPr txBox="1"/>
          <p:nvPr>
            <p:ph type="title"/>
          </p:nvPr>
        </p:nvSpPr>
        <p:spPr>
          <a:xfrm>
            <a:off x="1177153" y="2474118"/>
            <a:ext cx="49644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 b="0" i="0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" type="body"/>
          </p:nvPr>
        </p:nvSpPr>
        <p:spPr>
          <a:xfrm>
            <a:off x="1177925" y="3148108"/>
            <a:ext cx="49641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b="1" i="0" sz="4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169" y="568947"/>
            <a:ext cx="2933698" cy="8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-A2">
  <p:cSld name="Contenido-A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4811" y="-158102"/>
            <a:ext cx="11140151" cy="6938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0"/>
          <p:cNvGrpSpPr/>
          <p:nvPr/>
        </p:nvGrpSpPr>
        <p:grpSpPr>
          <a:xfrm>
            <a:off x="8611684" y="0"/>
            <a:ext cx="2828880" cy="99600"/>
            <a:chOff x="7831099" y="838819"/>
            <a:chExt cx="2828880" cy="99600"/>
          </a:xfrm>
        </p:grpSpPr>
        <p:sp>
          <p:nvSpPr>
            <p:cNvPr id="118" name="Google Shape;118;p10"/>
            <p:cNvSpPr/>
            <p:nvPr/>
          </p:nvSpPr>
          <p:spPr>
            <a:xfrm>
              <a:off x="7831099" y="838819"/>
              <a:ext cx="565800" cy="99600"/>
            </a:xfrm>
            <a:prstGeom prst="rect">
              <a:avLst/>
            </a:prstGeom>
            <a:solidFill>
              <a:srgbClr val="4E98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8396869" y="838819"/>
              <a:ext cx="565800" cy="99600"/>
            </a:xfrm>
            <a:prstGeom prst="rect">
              <a:avLst/>
            </a:prstGeom>
            <a:solidFill>
              <a:srgbClr val="FCB3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8962639" y="838819"/>
              <a:ext cx="565800" cy="99600"/>
            </a:xfrm>
            <a:prstGeom prst="rect">
              <a:avLst/>
            </a:prstGeom>
            <a:solidFill>
              <a:srgbClr val="E762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9528409" y="838819"/>
              <a:ext cx="565800" cy="99600"/>
            </a:xfrm>
            <a:prstGeom prst="rect">
              <a:avLst/>
            </a:prstGeom>
            <a:solidFill>
              <a:srgbClr val="BA2E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10094179" y="838819"/>
              <a:ext cx="565800" cy="99600"/>
            </a:xfrm>
            <a:prstGeom prst="rect">
              <a:avLst/>
            </a:prstGeom>
            <a:solidFill>
              <a:srgbClr val="524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0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800"/>
              <a:buNone/>
              <a:defRPr b="1" i="0" sz="28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0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2000"/>
              <a:buNone/>
              <a:defRPr b="0" i="0" sz="2000">
                <a:solidFill>
                  <a:srgbClr val="7C7C7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177152" y="2474118"/>
            <a:ext cx="5119475" cy="616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3400"/>
              <a:buFont typeface="Montserrat"/>
              <a:buNone/>
            </a:pPr>
            <a:r>
              <a:rPr lang="es-CL" sz="3800"/>
              <a:t>Introducción a</a:t>
            </a:r>
            <a:endParaRPr sz="3800"/>
          </a:p>
        </p:txBody>
      </p:sp>
      <p:sp>
        <p:nvSpPr>
          <p:cNvPr id="300" name="Google Shape;300;p26"/>
          <p:cNvSpPr txBox="1"/>
          <p:nvPr>
            <p:ph idx="1" type="body"/>
          </p:nvPr>
        </p:nvSpPr>
        <p:spPr>
          <a:xfrm>
            <a:off x="1177925" y="3148108"/>
            <a:ext cx="49641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3400"/>
              <a:buNone/>
            </a:pPr>
            <a:r>
              <a:rPr lang="es-CL" sz="3800"/>
              <a:t>Docker</a:t>
            </a:r>
            <a:endParaRPr sz="3800"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450" y="351675"/>
            <a:ext cx="1686575" cy="12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Contenedores</a:t>
            </a:r>
            <a:endParaRPr/>
          </a:p>
        </p:txBody>
      </p:sp>
      <p:pic>
        <p:nvPicPr>
          <p:cNvPr id="369" name="Google Shape;3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400" y="1617100"/>
            <a:ext cx="7335298" cy="47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idx="1" type="body"/>
          </p:nvPr>
        </p:nvSpPr>
        <p:spPr>
          <a:xfrm>
            <a:off x="1003599" y="914650"/>
            <a:ext cx="76209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Diferencia entre VM y Contenedores</a:t>
            </a:r>
            <a:endParaRPr/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300" y="1693300"/>
            <a:ext cx="82105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Arquitectura</a:t>
            </a:r>
            <a:endParaRPr/>
          </a:p>
        </p:txBody>
      </p:sp>
      <p:sp>
        <p:nvSpPr>
          <p:cNvPr id="383" name="Google Shape;383;p37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00" y="1693300"/>
            <a:ext cx="9579424" cy="50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Imágenes</a:t>
            </a:r>
            <a:r>
              <a:rPr lang="es-CL"/>
              <a:t> vs Contenedores</a:t>
            </a:r>
            <a:endParaRPr/>
          </a:p>
        </p:txBody>
      </p:sp>
      <p:sp>
        <p:nvSpPr>
          <p:cNvPr id="391" name="Google Shape;391;p38"/>
          <p:cNvSpPr txBox="1"/>
          <p:nvPr>
            <p:ph idx="2" type="body"/>
          </p:nvPr>
        </p:nvSpPr>
        <p:spPr>
          <a:xfrm>
            <a:off x="1003300" y="1693301"/>
            <a:ext cx="8456700" cy="409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Imagen</a:t>
            </a:r>
            <a:r>
              <a:rPr lang="es-CL"/>
              <a:t>: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Es una plantilla de solo lectura desde el cual los contenedores serán creados.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R</a:t>
            </a:r>
            <a:r>
              <a:rPr lang="es-CL"/>
              <a:t>epresenta una instantánea de una máquina virtual, pero siendo esta mucho más ligera.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Está</a:t>
            </a:r>
            <a:r>
              <a:rPr lang="es-CL"/>
              <a:t> compuesta de una serie de capas.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Contenedor</a:t>
            </a:r>
            <a:r>
              <a:rPr lang="es-CL"/>
              <a:t>: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Los contenedores son instancias de imágenes </a:t>
            </a:r>
            <a:r>
              <a:rPr lang="es-CL"/>
              <a:t>ejecutándose</a:t>
            </a:r>
            <a:r>
              <a:rPr lang="es-CL"/>
              <a:t> que están aisladas entre sí y tienen sus propios ambientes y procesos.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Capas</a:t>
            </a:r>
            <a:endParaRPr/>
          </a:p>
        </p:txBody>
      </p:sp>
      <p:sp>
        <p:nvSpPr>
          <p:cNvPr id="398" name="Google Shape;398;p39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Imagen: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Software (Apache, ...)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Aplicación</a:t>
            </a:r>
            <a:endParaRPr/>
          </a:p>
        </p:txBody>
      </p:sp>
      <p:pic>
        <p:nvPicPr>
          <p:cNvPr id="399" name="Google Shape;3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200" y="1693300"/>
            <a:ext cx="5008800" cy="37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Dockerfile</a:t>
            </a:r>
            <a:endParaRPr/>
          </a:p>
        </p:txBody>
      </p:sp>
      <p:sp>
        <p:nvSpPr>
          <p:cNvPr id="406" name="Google Shape;406;p40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Un Dockerfile es un archivo de texto que contiene una serie de comandos e instrucciones Docker.</a:t>
            </a:r>
            <a:endParaRPr/>
          </a:p>
        </p:txBody>
      </p:sp>
      <p:pic>
        <p:nvPicPr>
          <p:cNvPr id="407" name="Google Shape;4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800" y="2588400"/>
            <a:ext cx="976312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500" y="2589738"/>
            <a:ext cx="97631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Creación de </a:t>
            </a:r>
            <a:r>
              <a:rPr lang="es-CL"/>
              <a:t>Imágenes</a:t>
            </a:r>
            <a:endParaRPr/>
          </a:p>
        </p:txBody>
      </p:sp>
      <p:sp>
        <p:nvSpPr>
          <p:cNvPr id="415" name="Google Shape;415;p41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El f</a:t>
            </a:r>
            <a:r>
              <a:rPr lang="es-CL"/>
              <a:t>lujo de construcción en Docker sería el siguiente:</a:t>
            </a:r>
            <a:endParaRPr/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150" y="2600350"/>
            <a:ext cx="68199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Ciclo de vida de Contenedores</a:t>
            </a: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50" y="1630642"/>
            <a:ext cx="6448425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Comandos Básicos</a:t>
            </a:r>
            <a:endParaRPr/>
          </a:p>
        </p:txBody>
      </p:sp>
      <p:sp>
        <p:nvSpPr>
          <p:cNvPr id="430" name="Google Shape;430;p43"/>
          <p:cNvSpPr txBox="1"/>
          <p:nvPr>
            <p:ph idx="2" type="body"/>
          </p:nvPr>
        </p:nvSpPr>
        <p:spPr>
          <a:xfrm>
            <a:off x="1003300" y="1693300"/>
            <a:ext cx="9059100" cy="4439700"/>
          </a:xfrm>
          <a:prstGeom prst="rect">
            <a:avLst/>
          </a:prstGeom>
          <a:solidFill>
            <a:srgbClr val="43434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--version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build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build -t &lt;nombre-imagen:tag&gt; 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pull &lt;nombre-imagen:tag&gt;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pull ubuntu:18.04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Comandos Básicos</a:t>
            </a:r>
            <a:endParaRPr/>
          </a:p>
        </p:txBody>
      </p:sp>
      <p:sp>
        <p:nvSpPr>
          <p:cNvPr id="437" name="Google Shape;437;p44"/>
          <p:cNvSpPr txBox="1"/>
          <p:nvPr>
            <p:ph idx="2" type="body"/>
          </p:nvPr>
        </p:nvSpPr>
        <p:spPr>
          <a:xfrm>
            <a:off x="1003300" y="1693300"/>
            <a:ext cx="9059100" cy="4439700"/>
          </a:xfrm>
          <a:prstGeom prst="rect">
            <a:avLst/>
          </a:prstGeom>
          <a:solidFill>
            <a:srgbClr val="43434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images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image &lt;opciones&gt;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image 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image rm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>
                <a:solidFill>
                  <a:srgbClr val="FFFFFF"/>
                </a:solidFill>
              </a:rPr>
              <a:t>$ docker run &lt;nombre-imagen: tag&gt;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>
                <a:solidFill>
                  <a:srgbClr val="FFFFFF"/>
                </a:solidFill>
              </a:rPr>
              <a:t>$ docker run hello-world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8024839" y="1953823"/>
            <a:ext cx="394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4800"/>
              <a:buNone/>
            </a:pPr>
            <a:r>
              <a:rPr b="1" lang="es-CL">
                <a:latin typeface="Montserrat Black"/>
                <a:ea typeface="Montserrat Black"/>
                <a:cs typeface="Montserrat Black"/>
                <a:sym typeface="Montserrat Black"/>
              </a:rPr>
              <a:t>Objetivo</a:t>
            </a:r>
            <a:endParaRPr/>
          </a:p>
        </p:txBody>
      </p:sp>
      <p:sp>
        <p:nvSpPr>
          <p:cNvPr id="307" name="Google Shape;307;p27"/>
          <p:cNvSpPr txBox="1"/>
          <p:nvPr>
            <p:ph idx="2" type="body"/>
          </p:nvPr>
        </p:nvSpPr>
        <p:spPr>
          <a:xfrm>
            <a:off x="8015400" y="2944749"/>
            <a:ext cx="39687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2280"/>
              <a:buNone/>
            </a:pPr>
            <a:r>
              <a:rPr b="0" lang="es-CL" sz="2280">
                <a:latin typeface="Montserrat Light"/>
                <a:ea typeface="Montserrat Light"/>
                <a:cs typeface="Montserrat Light"/>
                <a:sym typeface="Montserrat Light"/>
              </a:rPr>
              <a:t>Conocer los bases del uso de contenedores utilizando Docker. </a:t>
            </a:r>
            <a:endParaRPr b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Comandos Básicos</a:t>
            </a:r>
            <a:endParaRPr/>
          </a:p>
        </p:txBody>
      </p:sp>
      <p:sp>
        <p:nvSpPr>
          <p:cNvPr id="444" name="Google Shape;444;p45"/>
          <p:cNvSpPr txBox="1"/>
          <p:nvPr>
            <p:ph idx="2" type="body"/>
          </p:nvPr>
        </p:nvSpPr>
        <p:spPr>
          <a:xfrm>
            <a:off x="1003300" y="1693300"/>
            <a:ext cx="9059100" cy="4439700"/>
          </a:xfrm>
          <a:prstGeom prst="rect">
            <a:avLst/>
          </a:prstGeom>
          <a:solidFill>
            <a:srgbClr val="43434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ps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ps -a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stop &lt;id-contenedor&gt;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</a:t>
            </a:r>
            <a:r>
              <a:rPr lang="es-CL">
                <a:solidFill>
                  <a:srgbClr val="FFFFFF"/>
                </a:solidFill>
              </a:rPr>
              <a:t>docker stop my_container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</a:t>
            </a:r>
            <a:r>
              <a:rPr lang="es-CL">
                <a:solidFill>
                  <a:srgbClr val="FFFFFF"/>
                </a:solidFill>
              </a:rPr>
              <a:t>docker start &lt;id-contenedor&gt;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</a:t>
            </a:r>
            <a:r>
              <a:rPr lang="es-CL">
                <a:solidFill>
                  <a:srgbClr val="FFFFFF"/>
                </a:solidFill>
              </a:rPr>
              <a:t>docker start my_container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Comandos Básicos</a:t>
            </a:r>
            <a:endParaRPr/>
          </a:p>
        </p:txBody>
      </p:sp>
      <p:sp>
        <p:nvSpPr>
          <p:cNvPr id="451" name="Google Shape;451;p46"/>
          <p:cNvSpPr txBox="1"/>
          <p:nvPr>
            <p:ph idx="2" type="body"/>
          </p:nvPr>
        </p:nvSpPr>
        <p:spPr>
          <a:xfrm>
            <a:off x="1003300" y="1693300"/>
            <a:ext cx="9059100" cy="4439700"/>
          </a:xfrm>
          <a:prstGeom prst="rect">
            <a:avLst/>
          </a:prstGeom>
          <a:solidFill>
            <a:srgbClr val="43434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rm &lt;id-contenedor&gt;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</a:t>
            </a:r>
            <a:r>
              <a:rPr lang="es-CL">
                <a:solidFill>
                  <a:srgbClr val="FFFFFF"/>
                </a:solidFill>
              </a:rPr>
              <a:t>docker rm -f redis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logs &lt;id-contenedor&gt;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</a:t>
            </a:r>
            <a:r>
              <a:rPr lang="es-CL">
                <a:solidFill>
                  <a:srgbClr val="FFFFFF"/>
                </a:solidFill>
              </a:rPr>
              <a:t>docker logs -f  my_container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inspect &lt;id-contenedor&gt;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</a:t>
            </a:r>
            <a:r>
              <a:rPr lang="es-CL">
                <a:solidFill>
                  <a:srgbClr val="FFFFFF"/>
                </a:solidFill>
              </a:rPr>
              <a:t>docker inspect --format='{{.Config.Image}}'</a:t>
            </a:r>
            <a:r>
              <a:rPr lang="es-CL">
                <a:solidFill>
                  <a:srgbClr val="FFFFFF"/>
                </a:solidFill>
              </a:rPr>
              <a:t> my_container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Comandos Básicos</a:t>
            </a:r>
            <a:endParaRPr/>
          </a:p>
        </p:txBody>
      </p:sp>
      <p:sp>
        <p:nvSpPr>
          <p:cNvPr id="458" name="Google Shape;458;p47"/>
          <p:cNvSpPr txBox="1"/>
          <p:nvPr>
            <p:ph idx="2" type="body"/>
          </p:nvPr>
        </p:nvSpPr>
        <p:spPr>
          <a:xfrm>
            <a:off x="1003300" y="1693300"/>
            <a:ext cx="9059100" cy="4439700"/>
          </a:xfrm>
          <a:prstGeom prst="rect">
            <a:avLst/>
          </a:prstGeom>
          <a:solidFill>
            <a:srgbClr val="43434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push &lt;usuario-hub&gt;/&lt;imagen:tag&gt;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</a:t>
            </a:r>
            <a:r>
              <a:rPr lang="es-CL">
                <a:solidFill>
                  <a:srgbClr val="FFFFFF"/>
                </a:solidFill>
              </a:rPr>
              <a:t>docker tag custom-gcp-sdk nectia/custom-gcp-sdk:v1.0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</a:rPr>
              <a:t>$ docker push </a:t>
            </a:r>
            <a:r>
              <a:rPr lang="es-CL">
                <a:solidFill>
                  <a:srgbClr val="FFFFFF"/>
                </a:solidFill>
              </a:rPr>
              <a:t>nectia/custom-gcp-sdk:v1.0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4956108" y="3161550"/>
            <a:ext cx="17055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Gracias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741861" y="84919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Agenda</a:t>
            </a:r>
            <a:endParaRPr/>
          </a:p>
        </p:txBody>
      </p:sp>
      <p:sp>
        <p:nvSpPr>
          <p:cNvPr id="314" name="Google Shape;314;p28"/>
          <p:cNvSpPr txBox="1"/>
          <p:nvPr>
            <p:ph idx="2" type="body"/>
          </p:nvPr>
        </p:nvSpPr>
        <p:spPr>
          <a:xfrm>
            <a:off x="741850" y="1654025"/>
            <a:ext cx="4726500" cy="44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s-CL" sz="1500">
                <a:latin typeface="Montserrat"/>
                <a:ea typeface="Montserrat"/>
                <a:cs typeface="Montserrat"/>
                <a:sym typeface="Montserrat"/>
              </a:rPr>
              <a:t>El Problema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s-CL" sz="1500">
                <a:latin typeface="Montserrat"/>
                <a:ea typeface="Montserrat"/>
                <a:cs typeface="Montserrat"/>
                <a:sym typeface="Montserrat"/>
              </a:rPr>
              <a:t>La Solución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s-CL" sz="1500">
                <a:latin typeface="Montserrat"/>
                <a:ea typeface="Montserrat"/>
                <a:cs typeface="Montserrat"/>
                <a:sym typeface="Montserrat"/>
              </a:rPr>
              <a:t>¿Qué es Docker?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s-CL" sz="1500">
                <a:latin typeface="Montserrat"/>
                <a:ea typeface="Montserrat"/>
                <a:cs typeface="Montserrat"/>
                <a:sym typeface="Montserrat"/>
              </a:rPr>
              <a:t>Contenedores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Light"/>
              <a:buChar char="○"/>
            </a:pPr>
            <a:r>
              <a:rPr b="1" lang="es-CL" sz="15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rPr>
              <a:t>¿Qué es un Contenedor?</a:t>
            </a:r>
            <a:endParaRPr sz="15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b="1" lang="es-CL" sz="15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 de un contenedor</a:t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Montserrat"/>
              <a:buChar char="○"/>
            </a:pPr>
            <a:r>
              <a:rPr b="1" lang="es-CL" sz="15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rPr>
              <a:t>Diferencias entre VM y Contenedores</a:t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8"/>
          <p:cNvSpPr txBox="1"/>
          <p:nvPr>
            <p:ph idx="2" type="body"/>
          </p:nvPr>
        </p:nvSpPr>
        <p:spPr>
          <a:xfrm>
            <a:off x="5999650" y="1654025"/>
            <a:ext cx="4726500" cy="45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Montserrat"/>
              <a:buChar char="●"/>
            </a:pPr>
            <a:r>
              <a:rPr b="1" lang="es-CL" sz="1500"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b="1" lang="es-CL" sz="15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rPr>
              <a:t>Diagrama</a:t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Montserrat"/>
              <a:buChar char="○"/>
            </a:pPr>
            <a:r>
              <a:rPr b="1" lang="es-CL" sz="15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rPr>
              <a:t>Imágenes vs Contenedores</a:t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Light"/>
              <a:buChar char="○"/>
            </a:pPr>
            <a:r>
              <a:rPr b="1" lang="es-CL" sz="15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rPr>
              <a:t>Capas</a:t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Montserrat"/>
              <a:buChar char="○"/>
            </a:pPr>
            <a:r>
              <a:rPr b="1" lang="es-CL" sz="15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rPr>
              <a:t>Dockerfile</a:t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Montserrat"/>
              <a:buChar char="○"/>
            </a:pPr>
            <a:r>
              <a:rPr b="1" lang="es-CL" sz="15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rPr>
              <a:t>Creación de Imágenes</a:t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Montserrat"/>
              <a:buChar char="○"/>
            </a:pPr>
            <a:r>
              <a:rPr b="1" lang="es-CL" sz="1500">
                <a:solidFill>
                  <a:srgbClr val="7C7C7C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Contenedores</a:t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1500"/>
              <a:buFont typeface="Montserrat"/>
              <a:buChar char="●"/>
            </a:pPr>
            <a:r>
              <a:rPr b="1" lang="es-CL" sz="1500">
                <a:latin typeface="Montserrat"/>
                <a:ea typeface="Montserrat"/>
                <a:cs typeface="Montserrat"/>
                <a:sym typeface="Montserrat"/>
              </a:rPr>
              <a:t>Comandos </a:t>
            </a:r>
            <a:r>
              <a:rPr b="1" lang="es-CL" sz="1500">
                <a:latin typeface="Montserrat"/>
                <a:ea typeface="Montserrat"/>
                <a:cs typeface="Montserrat"/>
                <a:sym typeface="Montserrat"/>
              </a:rPr>
              <a:t>Básicos</a:t>
            </a:r>
            <a:endParaRPr b="1" sz="1500">
              <a:solidFill>
                <a:srgbClr val="7C7C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El Problema</a:t>
            </a:r>
            <a:endParaRPr/>
          </a:p>
        </p:txBody>
      </p:sp>
      <p:sp>
        <p:nvSpPr>
          <p:cNvPr id="322" name="Google Shape;322;p29"/>
          <p:cNvSpPr txBox="1"/>
          <p:nvPr>
            <p:ph idx="2" type="body"/>
          </p:nvPr>
        </p:nvSpPr>
        <p:spPr>
          <a:xfrm>
            <a:off x="1003300" y="1693300"/>
            <a:ext cx="5213700" cy="344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- </a:t>
            </a:r>
            <a:r>
              <a:rPr lang="es-CL"/>
              <a:t>Compatibility</a:t>
            </a:r>
            <a:r>
              <a:rPr lang="es-CL"/>
              <a:t>/Depend</a:t>
            </a:r>
            <a:r>
              <a:rPr lang="es-CL"/>
              <a:t>ency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- Long setup time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- Different Dev/Test/Prod environments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350" y="1449550"/>
            <a:ext cx="3607450" cy="468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El Problema</a:t>
            </a:r>
            <a:endParaRPr/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212" y="1693300"/>
            <a:ext cx="6789574" cy="426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0" y="1692000"/>
            <a:ext cx="6789599" cy="42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idx="1" type="body"/>
          </p:nvPr>
        </p:nvSpPr>
        <p:spPr>
          <a:xfrm>
            <a:off x="1003611" y="91464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La Solución</a:t>
            </a:r>
            <a:endParaRPr/>
          </a:p>
        </p:txBody>
      </p:sp>
      <p:sp>
        <p:nvSpPr>
          <p:cNvPr id="338" name="Google Shape;338;p31"/>
          <p:cNvSpPr txBox="1"/>
          <p:nvPr>
            <p:ph idx="2" type="body"/>
          </p:nvPr>
        </p:nvSpPr>
        <p:spPr>
          <a:xfrm>
            <a:off x="1003300" y="1693296"/>
            <a:ext cx="8456700" cy="344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00" y="1693300"/>
            <a:ext cx="9080651" cy="43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 txBox="1"/>
          <p:nvPr/>
        </p:nvSpPr>
        <p:spPr>
          <a:xfrm>
            <a:off x="5500500" y="2873650"/>
            <a:ext cx="882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400" y="1693300"/>
            <a:ext cx="68961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idx="1" type="body"/>
          </p:nvPr>
        </p:nvSpPr>
        <p:spPr>
          <a:xfrm>
            <a:off x="741861" y="84919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¿Qué es Docker?</a:t>
            </a:r>
            <a:endParaRPr/>
          </a:p>
        </p:txBody>
      </p:sp>
      <p:sp>
        <p:nvSpPr>
          <p:cNvPr id="348" name="Google Shape;348;p32"/>
          <p:cNvSpPr txBox="1"/>
          <p:nvPr>
            <p:ph idx="2" type="body"/>
          </p:nvPr>
        </p:nvSpPr>
        <p:spPr>
          <a:xfrm>
            <a:off x="741850" y="1654025"/>
            <a:ext cx="9872400" cy="42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Docker</a:t>
            </a:r>
            <a:r>
              <a:rPr lang="es-CL"/>
              <a:t> es un proyecto de </a:t>
            </a:r>
            <a:r>
              <a:rPr lang="es-CL"/>
              <a:t>código</a:t>
            </a:r>
            <a:r>
              <a:rPr lang="es-CL"/>
              <a:t> abierto, cuya plataforma nos permite crear, desplegar,  compartir y ejecutar nuestras aplicaciones mediante el uso de </a:t>
            </a: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contenedores</a:t>
            </a:r>
            <a:r>
              <a:rPr lang="es-CL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Provee un ecosistema completo de herramientas que nos permiten: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Construir </a:t>
            </a:r>
            <a:r>
              <a:rPr lang="es-CL"/>
              <a:t>imágenes</a:t>
            </a:r>
            <a:r>
              <a:rPr lang="es-CL"/>
              <a:t> de contenedores (build)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Subir y descargar </a:t>
            </a:r>
            <a:r>
              <a:rPr lang="es-CL"/>
              <a:t>imágenes</a:t>
            </a:r>
            <a:r>
              <a:rPr lang="es-CL"/>
              <a:t> desde repositorios </a:t>
            </a:r>
            <a:r>
              <a:rPr lang="es-CL"/>
              <a:t>públicos</a:t>
            </a:r>
            <a:r>
              <a:rPr lang="es-CL"/>
              <a:t> y/o privados (push/pull)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CL"/>
              <a:t>Administrar y orquestar la ejecución de contenedores (Docker Compose - Docker Swarm)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idx="1" type="body"/>
          </p:nvPr>
        </p:nvSpPr>
        <p:spPr>
          <a:xfrm>
            <a:off x="741861" y="84919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¿Qué es Contenedor?</a:t>
            </a:r>
            <a:endParaRPr/>
          </a:p>
        </p:txBody>
      </p:sp>
      <p:sp>
        <p:nvSpPr>
          <p:cNvPr id="355" name="Google Shape;355;p33"/>
          <p:cNvSpPr txBox="1"/>
          <p:nvPr>
            <p:ph idx="2" type="body"/>
          </p:nvPr>
        </p:nvSpPr>
        <p:spPr>
          <a:xfrm>
            <a:off x="741850" y="1654025"/>
            <a:ext cx="9872400" cy="42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Un </a:t>
            </a: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Contenedor</a:t>
            </a:r>
            <a:r>
              <a:rPr lang="es-CL"/>
              <a:t> es una unidad de software </a:t>
            </a:r>
            <a:r>
              <a:rPr lang="es-CL"/>
              <a:t>estándar</a:t>
            </a:r>
            <a:r>
              <a:rPr lang="es-CL"/>
              <a:t> que empaqueta una aplicación junto a toda su configuración, dependencias y </a:t>
            </a:r>
            <a:r>
              <a:rPr lang="es-CL"/>
              <a:t>librerías.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Con el uso de contenedores, garantizamos que nuestra aplicación siempre se podrá ejecutar de la misma manera, independientemente del entorno en el que queramos desplegarlo.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/>
          <p:nvPr>
            <p:ph idx="1" type="body"/>
          </p:nvPr>
        </p:nvSpPr>
        <p:spPr>
          <a:xfrm>
            <a:off x="741861" y="849192"/>
            <a:ext cx="6896100" cy="5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Características de un contenedor</a:t>
            </a:r>
            <a:endParaRPr/>
          </a:p>
        </p:txBody>
      </p:sp>
      <p:sp>
        <p:nvSpPr>
          <p:cNvPr id="362" name="Google Shape;362;p34"/>
          <p:cNvSpPr txBox="1"/>
          <p:nvPr>
            <p:ph idx="2" type="body"/>
          </p:nvPr>
        </p:nvSpPr>
        <p:spPr>
          <a:xfrm>
            <a:off x="741850" y="1654025"/>
            <a:ext cx="9872400" cy="42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Liviano</a:t>
            </a:r>
            <a:r>
              <a:rPr lang="es-CL"/>
              <a:t>: Debido a que comparten el kernel del host, los hace más eficientes que las VM.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Portable</a:t>
            </a:r>
            <a:r>
              <a:rPr lang="es-CL"/>
              <a:t>: Es desacoplado del sistema operativo host, así puede ejecutarse desde un laptop a un servicio en la nube.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Bajo Acoplamiento</a:t>
            </a:r>
            <a:r>
              <a:rPr lang="es-CL"/>
              <a:t>: E</a:t>
            </a:r>
            <a:r>
              <a:rPr lang="es-CL"/>
              <a:t>stán encapsulados, lo que permite reemplazar o actualizar uno sin interrumpir a los demás.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Seguro</a:t>
            </a:r>
            <a:r>
              <a:rPr lang="es-CL"/>
              <a:t>: Los contenedores se ejecutan de forma aislada unos de otros.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CL">
                <a:latin typeface="Montserrat"/>
                <a:ea typeface="Montserrat"/>
                <a:cs typeface="Montserrat"/>
                <a:sym typeface="Montserrat"/>
              </a:rPr>
              <a:t>Escalable</a:t>
            </a:r>
            <a:r>
              <a:rPr lang="es-CL"/>
              <a:t>: Las aplicaciones contenerizadas pueden escalar </a:t>
            </a:r>
            <a:r>
              <a:rPr lang="es-CL"/>
              <a:t>fácilmente</a:t>
            </a:r>
            <a:r>
              <a:rPr lang="es-CL"/>
              <a:t> en forma horizontal para satisfacer la carga o demanda.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